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952-DB44-449D-A092-C711DB3484A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696D-DC50-4DA5-B1E5-31E0D9AF7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4.jpeg"/><Relationship Id="rId3" Type="http://schemas.openxmlformats.org/officeDocument/2006/relationships/image" Target="../media/image16.jpeg"/><Relationship Id="rId7" Type="http://schemas.openxmlformats.org/officeDocument/2006/relationships/image" Target="../media/image23.jpeg"/><Relationship Id="rId12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27.jpeg"/><Relationship Id="rId4" Type="http://schemas.openxmlformats.org/officeDocument/2006/relationships/image" Target="../media/image14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Лексическая тема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Одежда. Обувь. Головные уборы.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джин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37577">
            <a:off x="971600" y="692696"/>
            <a:ext cx="1312540" cy="1656184"/>
          </a:xfrm>
          <a:prstGeom prst="rect">
            <a:avLst/>
          </a:prstGeom>
        </p:spPr>
      </p:pic>
      <p:pic>
        <p:nvPicPr>
          <p:cNvPr id="5" name="Рисунок 4" descr="шор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58613">
            <a:off x="6660232" y="4005064"/>
            <a:ext cx="1584176" cy="2204864"/>
          </a:xfrm>
          <a:prstGeom prst="rect">
            <a:avLst/>
          </a:prstGeom>
        </p:spPr>
      </p:pic>
      <p:pic>
        <p:nvPicPr>
          <p:cNvPr id="6" name="Рисунок 5" descr="перчатки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18524">
            <a:off x="4006433" y="3943553"/>
            <a:ext cx="1428750" cy="1428750"/>
          </a:xfrm>
          <a:prstGeom prst="rect">
            <a:avLst/>
          </a:prstGeom>
        </p:spPr>
      </p:pic>
      <p:pic>
        <p:nvPicPr>
          <p:cNvPr id="7" name="Рисунок 6" descr="шляпа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41826">
            <a:off x="6660232" y="620688"/>
            <a:ext cx="2016224" cy="1544960"/>
          </a:xfrm>
          <a:prstGeom prst="rect">
            <a:avLst/>
          </a:prstGeom>
        </p:spPr>
      </p:pic>
      <p:pic>
        <p:nvPicPr>
          <p:cNvPr id="8" name="Рисунок 7" descr="кроссов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93073">
            <a:off x="611560" y="4365104"/>
            <a:ext cx="2152650" cy="1428750"/>
          </a:xfrm>
          <a:prstGeom prst="rect">
            <a:avLst/>
          </a:prstGeom>
        </p:spPr>
      </p:pic>
      <p:pic>
        <p:nvPicPr>
          <p:cNvPr id="9" name="Рисунок 8" descr="сандалии детски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15584">
            <a:off x="3109434" y="306167"/>
            <a:ext cx="2835399" cy="19318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ИГРА «СКАЖИ СО СЛОВОМ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</a:rPr>
              <a:t>МОЙ, МОЯ, МОИ, МОЕ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052736"/>
            <a:ext cx="4680520" cy="547260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Длинное пальто - …мое длинное пальто,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Теплые варежки - …мои теплые варежки,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Вязаная шапка - …моя вязаная шапка,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Новые сапоги - …мои новые сапоги,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Яркий купальник - ….мой яркий купальник,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Детский комбинезон – …. мой детский комбинезон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ПАЛЬ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1656184" cy="1512168"/>
          </a:xfrm>
          <a:prstGeom prst="rect">
            <a:avLst/>
          </a:prstGeom>
        </p:spPr>
      </p:pic>
      <p:pic>
        <p:nvPicPr>
          <p:cNvPr id="5" name="Рисунок 4" descr="вареж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96752"/>
            <a:ext cx="1586880" cy="1316360"/>
          </a:xfrm>
          <a:prstGeom prst="rect">
            <a:avLst/>
          </a:prstGeom>
        </p:spPr>
      </p:pic>
      <p:pic>
        <p:nvPicPr>
          <p:cNvPr id="6" name="Рисунок 5" descr="шапк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708920"/>
            <a:ext cx="1584176" cy="1440160"/>
          </a:xfrm>
          <a:prstGeom prst="rect">
            <a:avLst/>
          </a:prstGeom>
        </p:spPr>
      </p:pic>
      <p:pic>
        <p:nvPicPr>
          <p:cNvPr id="7" name="Рисунок 6" descr="сапоги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708920"/>
            <a:ext cx="1800200" cy="1594867"/>
          </a:xfrm>
          <a:prstGeom prst="rect">
            <a:avLst/>
          </a:prstGeom>
        </p:spPr>
      </p:pic>
      <p:pic>
        <p:nvPicPr>
          <p:cNvPr id="8" name="Рисунок 7" descr="купаль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725144"/>
            <a:ext cx="1512168" cy="1691456"/>
          </a:xfrm>
          <a:prstGeom prst="rect">
            <a:avLst/>
          </a:prstGeom>
        </p:spPr>
      </p:pic>
      <p:pic>
        <p:nvPicPr>
          <p:cNvPr id="9" name="Рисунок 8" descr="комбинез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4653136"/>
            <a:ext cx="2304256" cy="194421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88641"/>
            <a:ext cx="5614392" cy="720079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Игра «Собери предложение»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980728"/>
            <a:ext cx="5400600" cy="31683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Надевать, нарядное, девочка, платье. –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Девочка надевает нарядное платье.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Магазин, обувь, много, в, продается. –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магазине продается много обуви.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Купить, мама, модная, мне, клетчатая, кепка. –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Мама купила мне модную клетчатую кепку.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девочка в плат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448272" cy="3429000"/>
          </a:xfrm>
          <a:prstGeom prst="rect">
            <a:avLst/>
          </a:prstGeom>
        </p:spPr>
      </p:pic>
      <p:pic>
        <p:nvPicPr>
          <p:cNvPr id="5" name="Рисунок 4" descr="магазин обув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3145532" cy="2121024"/>
          </a:xfrm>
          <a:prstGeom prst="rect">
            <a:avLst/>
          </a:prstGeom>
        </p:spPr>
      </p:pic>
      <p:pic>
        <p:nvPicPr>
          <p:cNvPr id="7" name="Рисунок 6" descr="модная кеп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365104"/>
            <a:ext cx="3118104" cy="217932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60039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ОДЕЖДА</a:t>
            </a:r>
            <a:endParaRPr lang="ru-RU" sz="1400" b="1" dirty="0"/>
          </a:p>
        </p:txBody>
      </p:sp>
      <p:pic>
        <p:nvPicPr>
          <p:cNvPr id="4" name="Рисунок 3" descr="вареж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586880" cy="1316360"/>
          </a:xfrm>
          <a:prstGeom prst="rect">
            <a:avLst/>
          </a:prstGeom>
        </p:spPr>
      </p:pic>
      <p:pic>
        <p:nvPicPr>
          <p:cNvPr id="5" name="Рисунок 4" descr="джин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4664"/>
            <a:ext cx="1312540" cy="1656184"/>
          </a:xfrm>
          <a:prstGeom prst="rect">
            <a:avLst/>
          </a:prstGeom>
        </p:spPr>
      </p:pic>
      <p:pic>
        <p:nvPicPr>
          <p:cNvPr id="6" name="Рисунок 5" descr="жил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620688"/>
            <a:ext cx="1224136" cy="1512168"/>
          </a:xfrm>
          <a:prstGeom prst="rect">
            <a:avLst/>
          </a:prstGeom>
        </p:spPr>
      </p:pic>
      <p:pic>
        <p:nvPicPr>
          <p:cNvPr id="7" name="Рисунок 6" descr="комбинез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4664"/>
            <a:ext cx="2304256" cy="1944216"/>
          </a:xfrm>
          <a:prstGeom prst="rect">
            <a:avLst/>
          </a:prstGeom>
        </p:spPr>
      </p:pic>
      <p:pic>
        <p:nvPicPr>
          <p:cNvPr id="8" name="Рисунок 7" descr="купаль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12776"/>
            <a:ext cx="1800200" cy="2195512"/>
          </a:xfrm>
          <a:prstGeom prst="rect">
            <a:avLst/>
          </a:prstGeom>
        </p:spPr>
      </p:pic>
      <p:pic>
        <p:nvPicPr>
          <p:cNvPr id="9" name="Рисунок 8" descr="футбол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2492896"/>
            <a:ext cx="1209675" cy="1428750"/>
          </a:xfrm>
          <a:prstGeom prst="rect">
            <a:avLst/>
          </a:prstGeom>
        </p:spPr>
      </p:pic>
      <p:pic>
        <p:nvPicPr>
          <p:cNvPr id="10" name="Рисунок 9" descr="платье фот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2348880"/>
            <a:ext cx="1361306" cy="1863080"/>
          </a:xfrm>
          <a:prstGeom prst="rect">
            <a:avLst/>
          </a:prstGeom>
        </p:spPr>
      </p:pic>
      <p:pic>
        <p:nvPicPr>
          <p:cNvPr id="11" name="Рисунок 10" descr="ПАЛЬТ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2636912"/>
            <a:ext cx="1944216" cy="1872208"/>
          </a:xfrm>
          <a:prstGeom prst="rect">
            <a:avLst/>
          </a:prstGeom>
        </p:spPr>
      </p:pic>
      <p:pic>
        <p:nvPicPr>
          <p:cNvPr id="12" name="Рисунок 11" descr="перчатки фот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4797152"/>
            <a:ext cx="1428750" cy="1428750"/>
          </a:xfrm>
          <a:prstGeom prst="rect">
            <a:avLst/>
          </a:prstGeom>
        </p:spPr>
      </p:pic>
      <p:pic>
        <p:nvPicPr>
          <p:cNvPr id="13" name="Рисунок 12" descr="рубашка фот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4288" y="3717032"/>
            <a:ext cx="1417117" cy="2016224"/>
          </a:xfrm>
          <a:prstGeom prst="rect">
            <a:avLst/>
          </a:prstGeom>
        </p:spPr>
      </p:pic>
      <p:pic>
        <p:nvPicPr>
          <p:cNvPr id="14" name="Рисунок 13" descr="сарафан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653136"/>
            <a:ext cx="1934344" cy="1915046"/>
          </a:xfrm>
          <a:prstGeom prst="rect">
            <a:avLst/>
          </a:prstGeom>
        </p:spPr>
      </p:pic>
      <p:pic>
        <p:nvPicPr>
          <p:cNvPr id="15" name="Рисунок 14" descr="шорты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2080" y="4509120"/>
            <a:ext cx="1584176" cy="220486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32047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ГОЛОВНЫЕ УБОРЫ</a:t>
            </a:r>
            <a:endParaRPr lang="ru-RU" sz="1400" b="1" dirty="0"/>
          </a:p>
        </p:txBody>
      </p:sp>
      <p:pic>
        <p:nvPicPr>
          <p:cNvPr id="4" name="Рисунок 3" descr="шапка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2016224" cy="1872208"/>
          </a:xfrm>
          <a:prstGeom prst="rect">
            <a:avLst/>
          </a:prstGeom>
        </p:spPr>
      </p:pic>
      <p:pic>
        <p:nvPicPr>
          <p:cNvPr id="5" name="Рисунок 4" descr="пан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340768"/>
            <a:ext cx="2304256" cy="1872208"/>
          </a:xfrm>
          <a:prstGeom prst="rect">
            <a:avLst/>
          </a:prstGeom>
        </p:spPr>
      </p:pic>
      <p:pic>
        <p:nvPicPr>
          <p:cNvPr id="6" name="Рисунок 5" descr="кепк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836712"/>
            <a:ext cx="2304256" cy="2376264"/>
          </a:xfrm>
          <a:prstGeom prst="rect">
            <a:avLst/>
          </a:prstGeom>
        </p:spPr>
      </p:pic>
      <p:pic>
        <p:nvPicPr>
          <p:cNvPr id="7" name="Рисунок 6" descr="шапка-уша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645024"/>
            <a:ext cx="2088232" cy="2309242"/>
          </a:xfrm>
          <a:prstGeom prst="rect">
            <a:avLst/>
          </a:prstGeom>
        </p:spPr>
      </p:pic>
      <p:pic>
        <p:nvPicPr>
          <p:cNvPr id="8" name="Рисунок 7" descr="шляпа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3717032"/>
            <a:ext cx="2741290" cy="1977008"/>
          </a:xfrm>
          <a:prstGeom prst="rect">
            <a:avLst/>
          </a:prstGeom>
        </p:spPr>
      </p:pic>
      <p:pic>
        <p:nvPicPr>
          <p:cNvPr id="9" name="Рисунок 8" descr="КОЛПА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645024"/>
            <a:ext cx="2088232" cy="25922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32047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ОБУВЬ</a:t>
            </a:r>
            <a:endParaRPr lang="ru-RU" sz="1400" b="1" dirty="0"/>
          </a:p>
        </p:txBody>
      </p:sp>
      <p:pic>
        <p:nvPicPr>
          <p:cNvPr id="4" name="Рисунок 3" descr="ботинки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674987" cy="1954907"/>
          </a:xfrm>
          <a:prstGeom prst="rect">
            <a:avLst/>
          </a:prstGeom>
        </p:spPr>
      </p:pic>
      <p:pic>
        <p:nvPicPr>
          <p:cNvPr id="5" name="Рисунок 4" descr="калоши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92696"/>
            <a:ext cx="2609850" cy="1762125"/>
          </a:xfrm>
          <a:prstGeom prst="rect">
            <a:avLst/>
          </a:prstGeom>
        </p:spPr>
      </p:pic>
      <p:pic>
        <p:nvPicPr>
          <p:cNvPr id="6" name="Рисунок 5" descr="кроссов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196752"/>
            <a:ext cx="2152650" cy="1428750"/>
          </a:xfrm>
          <a:prstGeom prst="rect">
            <a:avLst/>
          </a:prstGeom>
        </p:spPr>
      </p:pic>
      <p:pic>
        <p:nvPicPr>
          <p:cNvPr id="7" name="Рисунок 6" descr="резиновые сапо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564904"/>
            <a:ext cx="2259335" cy="1899295"/>
          </a:xfrm>
          <a:prstGeom prst="rect">
            <a:avLst/>
          </a:prstGeom>
        </p:spPr>
      </p:pic>
      <p:pic>
        <p:nvPicPr>
          <p:cNvPr id="8" name="Рисунок 7" descr="сапоги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5037" y="3068960"/>
            <a:ext cx="2458963" cy="2026915"/>
          </a:xfrm>
          <a:prstGeom prst="rect">
            <a:avLst/>
          </a:prstGeom>
        </p:spPr>
      </p:pic>
      <p:pic>
        <p:nvPicPr>
          <p:cNvPr id="9" name="Рисунок 8" descr="сандалии детски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509120"/>
            <a:ext cx="2835399" cy="1931863"/>
          </a:xfrm>
          <a:prstGeom prst="rect">
            <a:avLst/>
          </a:prstGeom>
        </p:spPr>
      </p:pic>
      <p:pic>
        <p:nvPicPr>
          <p:cNvPr id="10" name="Рисунок 9" descr="сланц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2564904"/>
            <a:ext cx="3123431" cy="1618109"/>
          </a:xfrm>
          <a:prstGeom prst="rect">
            <a:avLst/>
          </a:prstGeom>
        </p:spPr>
      </p:pic>
      <p:pic>
        <p:nvPicPr>
          <p:cNvPr id="11" name="Рисунок 10" descr="тапки фот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5157192"/>
            <a:ext cx="2641476" cy="1495053"/>
          </a:xfrm>
          <a:prstGeom prst="rect">
            <a:avLst/>
          </a:prstGeom>
        </p:spPr>
      </p:pic>
      <p:pic>
        <p:nvPicPr>
          <p:cNvPr id="12" name="Рисунок 11" descr="туфли фот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2" y="4509120"/>
            <a:ext cx="1944216" cy="171908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ИГРА «ЧЕТВЕРТЫЙ ЛИШНИЙ»</a:t>
            </a:r>
            <a:endParaRPr lang="ru-RU" sz="2000" b="1" dirty="0"/>
          </a:p>
        </p:txBody>
      </p:sp>
      <p:pic>
        <p:nvPicPr>
          <p:cNvPr id="4" name="Рисунок 3" descr="футбо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1209675" cy="1428750"/>
          </a:xfrm>
          <a:prstGeom prst="rect">
            <a:avLst/>
          </a:prstGeom>
        </p:spPr>
      </p:pic>
      <p:pic>
        <p:nvPicPr>
          <p:cNvPr id="5" name="Рисунок 4" descr="шапка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980728"/>
            <a:ext cx="1584176" cy="1440160"/>
          </a:xfrm>
          <a:prstGeom prst="rect">
            <a:avLst/>
          </a:prstGeom>
        </p:spPr>
      </p:pic>
      <p:pic>
        <p:nvPicPr>
          <p:cNvPr id="6" name="Рисунок 5" descr="рубашк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20688"/>
            <a:ext cx="1417117" cy="2016224"/>
          </a:xfrm>
          <a:prstGeom prst="rect">
            <a:avLst/>
          </a:prstGeom>
        </p:spPr>
      </p:pic>
      <p:pic>
        <p:nvPicPr>
          <p:cNvPr id="7" name="Рисунок 6" descr="сарафа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836712"/>
            <a:ext cx="1584176" cy="1627014"/>
          </a:xfrm>
          <a:prstGeom prst="rect">
            <a:avLst/>
          </a:prstGeom>
        </p:spPr>
      </p:pic>
      <p:pic>
        <p:nvPicPr>
          <p:cNvPr id="8" name="Рисунок 7" descr="ботинки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852936"/>
            <a:ext cx="2016224" cy="1666875"/>
          </a:xfrm>
          <a:prstGeom prst="rect">
            <a:avLst/>
          </a:prstGeom>
        </p:spPr>
      </p:pic>
      <p:pic>
        <p:nvPicPr>
          <p:cNvPr id="9" name="Рисунок 8" descr="резиновые сапог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2780928"/>
            <a:ext cx="1800200" cy="1683271"/>
          </a:xfrm>
          <a:prstGeom prst="rect">
            <a:avLst/>
          </a:prstGeom>
        </p:spPr>
      </p:pic>
      <p:pic>
        <p:nvPicPr>
          <p:cNvPr id="10" name="Рисунок 9" descr="перчатки фот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2924944"/>
            <a:ext cx="1428750" cy="1428750"/>
          </a:xfrm>
          <a:prstGeom prst="rect">
            <a:avLst/>
          </a:prstGeom>
        </p:spPr>
      </p:pic>
      <p:pic>
        <p:nvPicPr>
          <p:cNvPr id="11" name="Рисунок 10" descr="тапки фот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3620">
            <a:off x="6876256" y="3068960"/>
            <a:ext cx="2088232" cy="1279029"/>
          </a:xfrm>
          <a:prstGeom prst="rect">
            <a:avLst/>
          </a:prstGeom>
        </p:spPr>
      </p:pic>
      <p:pic>
        <p:nvPicPr>
          <p:cNvPr id="12" name="Рисунок 11" descr="туфли фот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4288" y="4797152"/>
            <a:ext cx="1656184" cy="1503065"/>
          </a:xfrm>
          <a:prstGeom prst="rect">
            <a:avLst/>
          </a:prstGeom>
        </p:spPr>
      </p:pic>
      <p:pic>
        <p:nvPicPr>
          <p:cNvPr id="13" name="Рисунок 12" descr="кепка фот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4869160"/>
            <a:ext cx="1368152" cy="1296144"/>
          </a:xfrm>
          <a:prstGeom prst="rect">
            <a:avLst/>
          </a:prstGeom>
        </p:spPr>
      </p:pic>
      <p:pic>
        <p:nvPicPr>
          <p:cNvPr id="14" name="Рисунок 13" descr="панам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941168"/>
            <a:ext cx="1872208" cy="1296144"/>
          </a:xfrm>
          <a:prstGeom prst="rect">
            <a:avLst/>
          </a:prstGeom>
        </p:spPr>
      </p:pic>
      <p:pic>
        <p:nvPicPr>
          <p:cNvPr id="15" name="Рисунок 14" descr="шляпа фото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4941168"/>
            <a:ext cx="1800200" cy="12569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64807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ИГРА «СКАЖИ СО СЛОВОМ </a:t>
            </a:r>
            <a:r>
              <a:rPr lang="ru-RU" sz="2000" b="1" i="1" dirty="0" smtClean="0"/>
              <a:t>МНОГО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4" name="Рисунок 3" descr="сараф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1584176" cy="1338982"/>
          </a:xfrm>
          <a:prstGeom prst="rect">
            <a:avLst/>
          </a:prstGeom>
        </p:spPr>
      </p:pic>
      <p:pic>
        <p:nvPicPr>
          <p:cNvPr id="5" name="Рисунок 4" descr="сараф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08720"/>
            <a:ext cx="1584176" cy="1266974"/>
          </a:xfrm>
          <a:prstGeom prst="rect">
            <a:avLst/>
          </a:prstGeom>
        </p:spPr>
      </p:pic>
      <p:pic>
        <p:nvPicPr>
          <p:cNvPr id="6" name="Рисунок 5" descr="сараф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836712"/>
            <a:ext cx="1512168" cy="1266974"/>
          </a:xfrm>
          <a:prstGeom prst="rect">
            <a:avLst/>
          </a:prstGeom>
        </p:spPr>
      </p:pic>
      <p:pic>
        <p:nvPicPr>
          <p:cNvPr id="7" name="Рисунок 6" descr="пан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1800200" cy="1224136"/>
          </a:xfrm>
          <a:prstGeom prst="rect">
            <a:avLst/>
          </a:prstGeom>
        </p:spPr>
      </p:pic>
      <p:pic>
        <p:nvPicPr>
          <p:cNvPr id="8" name="Рисунок 7" descr="пан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1800200" cy="1224136"/>
          </a:xfrm>
          <a:prstGeom prst="rect">
            <a:avLst/>
          </a:prstGeom>
        </p:spPr>
      </p:pic>
      <p:pic>
        <p:nvPicPr>
          <p:cNvPr id="9" name="Рисунок 8" descr="пан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348880"/>
            <a:ext cx="1800200" cy="1224136"/>
          </a:xfrm>
          <a:prstGeom prst="rect">
            <a:avLst/>
          </a:prstGeom>
        </p:spPr>
      </p:pic>
      <p:pic>
        <p:nvPicPr>
          <p:cNvPr id="10" name="Рисунок 9" descr="купаль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1368152" cy="1475432"/>
          </a:xfrm>
          <a:prstGeom prst="rect">
            <a:avLst/>
          </a:prstGeom>
        </p:spPr>
      </p:pic>
      <p:pic>
        <p:nvPicPr>
          <p:cNvPr id="11" name="Рисунок 10" descr="купаль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73016"/>
            <a:ext cx="1368152" cy="1475432"/>
          </a:xfrm>
          <a:prstGeom prst="rect">
            <a:avLst/>
          </a:prstGeom>
        </p:spPr>
      </p:pic>
      <p:pic>
        <p:nvPicPr>
          <p:cNvPr id="12" name="Рисунок 11" descr="купаль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573016"/>
            <a:ext cx="1368152" cy="1475432"/>
          </a:xfrm>
          <a:prstGeom prst="rect">
            <a:avLst/>
          </a:prstGeom>
        </p:spPr>
      </p:pic>
      <p:pic>
        <p:nvPicPr>
          <p:cNvPr id="13" name="Рисунок 12" descr="комбинез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157192"/>
            <a:ext cx="1512168" cy="1512168"/>
          </a:xfrm>
          <a:prstGeom prst="rect">
            <a:avLst/>
          </a:prstGeom>
        </p:spPr>
      </p:pic>
      <p:pic>
        <p:nvPicPr>
          <p:cNvPr id="14" name="Рисунок 13" descr="комбинез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5013176"/>
            <a:ext cx="1512168" cy="1512168"/>
          </a:xfrm>
          <a:prstGeom prst="rect">
            <a:avLst/>
          </a:prstGeom>
        </p:spPr>
      </p:pic>
      <p:pic>
        <p:nvPicPr>
          <p:cNvPr id="15" name="Рисунок 14" descr="комбинез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5013176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Игра «Назови ласково»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340768"/>
            <a:ext cx="4608512" cy="417646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Летняя футболка – </a:t>
            </a:r>
            <a:r>
              <a:rPr lang="ru-RU" sz="1800" dirty="0" err="1" smtClean="0">
                <a:solidFill>
                  <a:srgbClr val="0070C0"/>
                </a:solidFill>
              </a:rPr>
              <a:t>летненькая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футболочка</a:t>
            </a:r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Теплые перчатки – тепленькие </a:t>
            </a:r>
            <a:r>
              <a:rPr lang="ru-RU" sz="1800" dirty="0" err="1" smtClean="0">
                <a:solidFill>
                  <a:srgbClr val="0070C0"/>
                </a:solidFill>
              </a:rPr>
              <a:t>перчаточки</a:t>
            </a:r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Легкая панама – легенькая панамка</a:t>
            </a: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Домашние тапки – </a:t>
            </a:r>
            <a:r>
              <a:rPr lang="ru-RU" sz="1800" dirty="0" err="1" smtClean="0">
                <a:solidFill>
                  <a:srgbClr val="0070C0"/>
                </a:solidFill>
              </a:rPr>
              <a:t>домашненькие</a:t>
            </a:r>
            <a:r>
              <a:rPr lang="ru-RU" sz="1800" dirty="0" smtClean="0">
                <a:solidFill>
                  <a:srgbClr val="0070C0"/>
                </a:solidFill>
              </a:rPr>
              <a:t> тапочки</a:t>
            </a: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Любимые туфли – </a:t>
            </a:r>
            <a:r>
              <a:rPr lang="ru-RU" sz="1800" dirty="0" err="1" smtClean="0">
                <a:solidFill>
                  <a:srgbClr val="0070C0"/>
                </a:solidFill>
              </a:rPr>
              <a:t>любименькие</a:t>
            </a:r>
            <a:r>
              <a:rPr lang="ru-RU" sz="1800" dirty="0" smtClean="0">
                <a:solidFill>
                  <a:srgbClr val="0070C0"/>
                </a:solidFill>
              </a:rPr>
              <a:t> туфельки</a:t>
            </a:r>
          </a:p>
          <a:p>
            <a:pPr algn="just"/>
            <a:endParaRPr lang="ru-RU" sz="1800" dirty="0" smtClean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Розовая кепка – </a:t>
            </a:r>
            <a:r>
              <a:rPr lang="ru-RU" sz="1800" dirty="0" err="1" smtClean="0">
                <a:solidFill>
                  <a:srgbClr val="0070C0"/>
                </a:solidFill>
              </a:rPr>
              <a:t>розовенькая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кепочка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футбо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209675" cy="1428750"/>
          </a:xfrm>
          <a:prstGeom prst="rect">
            <a:avLst/>
          </a:prstGeom>
        </p:spPr>
      </p:pic>
      <p:pic>
        <p:nvPicPr>
          <p:cNvPr id="5" name="Рисунок 4" descr="перчатки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692696"/>
            <a:ext cx="1428750" cy="1428750"/>
          </a:xfrm>
          <a:prstGeom prst="rect">
            <a:avLst/>
          </a:prstGeom>
        </p:spPr>
      </p:pic>
      <p:pic>
        <p:nvPicPr>
          <p:cNvPr id="6" name="Рисунок 5" descr="пана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72816"/>
            <a:ext cx="1584176" cy="1080120"/>
          </a:xfrm>
          <a:prstGeom prst="rect">
            <a:avLst/>
          </a:prstGeom>
        </p:spPr>
      </p:pic>
      <p:pic>
        <p:nvPicPr>
          <p:cNvPr id="7" name="Рисунок 6" descr="кепка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365104"/>
            <a:ext cx="2304256" cy="2376264"/>
          </a:xfrm>
          <a:prstGeom prst="rect">
            <a:avLst/>
          </a:prstGeom>
        </p:spPr>
      </p:pic>
      <p:pic>
        <p:nvPicPr>
          <p:cNvPr id="8" name="Рисунок 7" descr="тапки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2348880"/>
            <a:ext cx="2160240" cy="1279029"/>
          </a:xfrm>
          <a:prstGeom prst="rect">
            <a:avLst/>
          </a:prstGeom>
        </p:spPr>
      </p:pic>
      <p:pic>
        <p:nvPicPr>
          <p:cNvPr id="9" name="Рисунок 8" descr="туфли фот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140968"/>
            <a:ext cx="1800200" cy="150306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Игра «Расскажи, какой, какая, какие, какое?»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7920880" cy="16561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варежки из шерсти – шерстяные,               ботинки из кожи – кожаные,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шляпа из фетра – фетровая,                         сарафан из ситца – ситцевый,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шапка из меха – меховая,                             платье из шелка - шелковое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пальто из драпа – драповое,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вареж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1586880" cy="1316360"/>
          </a:xfrm>
          <a:prstGeom prst="rect">
            <a:avLst/>
          </a:prstGeom>
        </p:spPr>
      </p:pic>
      <p:pic>
        <p:nvPicPr>
          <p:cNvPr id="5" name="Рисунок 4" descr="ПАЛЬ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988840"/>
            <a:ext cx="1944216" cy="1872208"/>
          </a:xfrm>
          <a:prstGeom prst="rect">
            <a:avLst/>
          </a:prstGeom>
        </p:spPr>
      </p:pic>
      <p:pic>
        <p:nvPicPr>
          <p:cNvPr id="6" name="Рисунок 5" descr="шляп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124744"/>
            <a:ext cx="1944216" cy="1328936"/>
          </a:xfrm>
          <a:prstGeom prst="rect">
            <a:avLst/>
          </a:prstGeom>
        </p:spPr>
      </p:pic>
      <p:pic>
        <p:nvPicPr>
          <p:cNvPr id="7" name="Рисунок 6" descr="шапка-ушан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908720"/>
            <a:ext cx="1512168" cy="1733178"/>
          </a:xfrm>
          <a:prstGeom prst="rect">
            <a:avLst/>
          </a:prstGeom>
        </p:spPr>
      </p:pic>
      <p:pic>
        <p:nvPicPr>
          <p:cNvPr id="8" name="Рисунок 7" descr="ботинки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924944"/>
            <a:ext cx="1800200" cy="1522859"/>
          </a:xfrm>
          <a:prstGeom prst="rect">
            <a:avLst/>
          </a:prstGeom>
        </p:spPr>
      </p:pic>
      <p:pic>
        <p:nvPicPr>
          <p:cNvPr id="9" name="Рисунок 8" descr="платье фот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2996952"/>
            <a:ext cx="1361306" cy="1863080"/>
          </a:xfrm>
          <a:prstGeom prst="rect">
            <a:avLst/>
          </a:prstGeom>
        </p:spPr>
      </p:pic>
      <p:pic>
        <p:nvPicPr>
          <p:cNvPr id="10" name="Рисунок 9" descr="сарафа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2780928"/>
            <a:ext cx="1934344" cy="191504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Игра «Подбери похожие слова»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3285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 СЛОВУ  «</a:t>
            </a:r>
            <a:r>
              <a:rPr lang="ru-RU" sz="2800" dirty="0" smtClean="0">
                <a:solidFill>
                  <a:srgbClr val="FF0000"/>
                </a:solidFill>
              </a:rPr>
              <a:t>ШИТЬ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ЗА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ПОД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ПЕРЕ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ШИТЬ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241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Лексическая тема Одежда. Обувь. Головные уборы.</vt:lpstr>
      <vt:lpstr>ОДЕЖДА</vt:lpstr>
      <vt:lpstr>ГОЛОВНЫЕ УБОРЫ</vt:lpstr>
      <vt:lpstr>ОБУВЬ</vt:lpstr>
      <vt:lpstr>ИГРА «ЧЕТВЕРТЫЙ ЛИШНИЙ»</vt:lpstr>
      <vt:lpstr>ИГРА «СКАЖИ СО СЛОВОМ МНОГО»</vt:lpstr>
      <vt:lpstr>Игра «Назови ласково»</vt:lpstr>
      <vt:lpstr>Игра «Расскажи, какой, какая, какие, какое?» </vt:lpstr>
      <vt:lpstr>Игра «Подбери похожие слова»</vt:lpstr>
      <vt:lpstr>ИГРА «СКАЖИ СО СЛОВОМ МОЙ, МОЯ, МОИ, МОЕ»</vt:lpstr>
      <vt:lpstr>Игра «Собери предложение»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</dc:title>
  <dc:creator>лена</dc:creator>
  <cp:lastModifiedBy>Эльмира Филиппова</cp:lastModifiedBy>
  <cp:revision>38</cp:revision>
  <dcterms:created xsi:type="dcterms:W3CDTF">2014-11-15T18:04:58Z</dcterms:created>
  <dcterms:modified xsi:type="dcterms:W3CDTF">2020-05-13T16:14:45Z</dcterms:modified>
</cp:coreProperties>
</file>